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742" r:id="rId2"/>
    <p:sldId id="340" r:id="rId3"/>
    <p:sldId id="746" r:id="rId4"/>
    <p:sldId id="760" r:id="rId5"/>
    <p:sldId id="752" r:id="rId6"/>
    <p:sldId id="767" r:id="rId7"/>
    <p:sldId id="749" r:id="rId8"/>
    <p:sldId id="470" r:id="rId9"/>
    <p:sldId id="761" r:id="rId10"/>
    <p:sldId id="764" r:id="rId11"/>
    <p:sldId id="768" r:id="rId12"/>
    <p:sldId id="769" r:id="rId13"/>
    <p:sldId id="753" r:id="rId14"/>
    <p:sldId id="763" r:id="rId15"/>
    <p:sldId id="756" r:id="rId16"/>
    <p:sldId id="765" r:id="rId17"/>
    <p:sldId id="766" r:id="rId18"/>
    <p:sldId id="762" r:id="rId19"/>
    <p:sldId id="743" r:id="rId20"/>
    <p:sldId id="759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931"/>
    <a:srgbClr val="EA999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481A3-B3BC-4B6E-B86E-36F2A0D74B40}" v="1297" dt="2023-10-24T10:22:38.762"/>
    <p1510:client id="{2C7E7871-C64B-734B-BC1D-2A15D2C9D48C}" v="1" dt="2023-10-25T02:47:48.886"/>
    <p1510:client id="{34EB6372-4134-4718-A93B-FDF8C0143736}" v="43" dt="2023-10-24T08:35:22.202"/>
    <p1510:client id="{3E19B5D3-2B54-47A0-9EF2-263309EBC58E}" v="1305" dt="2023-10-24T08:29:51.750"/>
    <p1510:client id="{9BAD0561-08DC-41CD-A796-6191AD290DBA}" v="1" dt="2023-10-25T01:23:14.484"/>
    <p1510:client id="{F3C7FAC3-3BF3-2B42-AD15-440E418D102D}" v="588" dt="2023-10-24T08:41:16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ên Ngô Đoàn" userId="2a6ed9afdfbe9040" providerId="Windows Live" clId="Web-{275481A3-B3BC-4B6E-B86E-36F2A0D74B40}"/>
    <pc:docChg chg="modSld">
      <pc:chgData name="Kiên Ngô Đoàn" userId="2a6ed9afdfbe9040" providerId="Windows Live" clId="Web-{275481A3-B3BC-4B6E-B86E-36F2A0D74B40}" dt="2023-10-24T10:22:37.121" v="619" actId="20577"/>
      <pc:docMkLst>
        <pc:docMk/>
      </pc:docMkLst>
      <pc:sldChg chg="modSp">
        <pc:chgData name="Kiên Ngô Đoàn" userId="2a6ed9afdfbe9040" providerId="Windows Live" clId="Web-{275481A3-B3BC-4B6E-B86E-36F2A0D74B40}" dt="2023-10-24T10:22:37.121" v="619" actId="20577"/>
        <pc:sldMkLst>
          <pc:docMk/>
          <pc:sldMk cId="490182602" sldId="764"/>
        </pc:sldMkLst>
        <pc:spChg chg="mod">
          <ac:chgData name="Kiên Ngô Đoàn" userId="2a6ed9afdfbe9040" providerId="Windows Live" clId="Web-{275481A3-B3BC-4B6E-B86E-36F2A0D74B40}" dt="2023-10-24T10:22:37.121" v="619" actId="20577"/>
          <ac:spMkLst>
            <pc:docMk/>
            <pc:sldMk cId="490182602" sldId="764"/>
            <ac:spMk id="5" creationId="{1C9185C4-1F43-8B7F-98F4-B933FF396815}"/>
          </ac:spMkLst>
        </pc:spChg>
      </pc:sldChg>
      <pc:sldChg chg="modSp">
        <pc:chgData name="Kiên Ngô Đoàn" userId="2a6ed9afdfbe9040" providerId="Windows Live" clId="Web-{275481A3-B3BC-4B6E-B86E-36F2A0D74B40}" dt="2023-10-24T10:22:30.215" v="618" actId="20577"/>
        <pc:sldMkLst>
          <pc:docMk/>
          <pc:sldMk cId="2448951003" sldId="768"/>
        </pc:sldMkLst>
        <pc:spChg chg="mod">
          <ac:chgData name="Kiên Ngô Đoàn" userId="2a6ed9afdfbe9040" providerId="Windows Live" clId="Web-{275481A3-B3BC-4B6E-B86E-36F2A0D74B40}" dt="2023-10-24T10:22:30.215" v="618" actId="20577"/>
          <ac:spMkLst>
            <pc:docMk/>
            <pc:sldMk cId="2448951003" sldId="768"/>
            <ac:spMk id="6" creationId="{000EF641-F4FD-8A60-7B79-2F5EB5D5818F}"/>
          </ac:spMkLst>
        </pc:spChg>
      </pc:sldChg>
    </pc:docChg>
  </pc:docChgLst>
  <pc:docChgLst>
    <pc:chgData name="Guest User" providerId="Windows Live" clId="Web-{9BAD0561-08DC-41CD-A796-6191AD290DBA}"/>
    <pc:docChg chg="modSld">
      <pc:chgData name="Guest User" userId="" providerId="Windows Live" clId="Web-{9BAD0561-08DC-41CD-A796-6191AD290DBA}" dt="2023-10-25T01:23:14.484" v="0" actId="14100"/>
      <pc:docMkLst>
        <pc:docMk/>
      </pc:docMkLst>
      <pc:sldChg chg="modSp">
        <pc:chgData name="Guest User" userId="" providerId="Windows Live" clId="Web-{9BAD0561-08DC-41CD-A796-6191AD290DBA}" dt="2023-10-25T01:23:14.484" v="0" actId="14100"/>
        <pc:sldMkLst>
          <pc:docMk/>
          <pc:sldMk cId="3703728658" sldId="766"/>
        </pc:sldMkLst>
        <pc:picChg chg="mod">
          <ac:chgData name="Guest User" userId="" providerId="Windows Live" clId="Web-{9BAD0561-08DC-41CD-A796-6191AD290DBA}" dt="2023-10-25T01:23:14.484" v="0" actId="14100"/>
          <ac:picMkLst>
            <pc:docMk/>
            <pc:sldMk cId="3703728658" sldId="766"/>
            <ac:picMk id="12" creationId="{F2288AA7-AC50-9777-CEDE-BB8007F193A3}"/>
          </ac:picMkLst>
        </pc:picChg>
      </pc:sldChg>
    </pc:docChg>
  </pc:docChgLst>
  <pc:docChgLst>
    <pc:chgData name="Tung Son" userId="34bc83f1e7445c2b" providerId="LiveId" clId="{2C7E7871-C64B-734B-BC1D-2A15D2C9D48C}"/>
    <pc:docChg chg="modSld">
      <pc:chgData name="Tung Son" userId="34bc83f1e7445c2b" providerId="LiveId" clId="{2C7E7871-C64B-734B-BC1D-2A15D2C9D48C}" dt="2023-10-25T02:47:48.886" v="0" actId="20577"/>
      <pc:docMkLst>
        <pc:docMk/>
      </pc:docMkLst>
      <pc:sldChg chg="modSp">
        <pc:chgData name="Tung Son" userId="34bc83f1e7445c2b" providerId="LiveId" clId="{2C7E7871-C64B-734B-BC1D-2A15D2C9D48C}" dt="2023-10-25T02:47:48.886" v="0" actId="20577"/>
        <pc:sldMkLst>
          <pc:docMk/>
          <pc:sldMk cId="0" sldId="470"/>
        </pc:sldMkLst>
        <pc:spChg chg="mod">
          <ac:chgData name="Tung Son" userId="34bc83f1e7445c2b" providerId="LiveId" clId="{2C7E7871-C64B-734B-BC1D-2A15D2C9D48C}" dt="2023-10-25T02:47:48.886" v="0" actId="20577"/>
          <ac:spMkLst>
            <pc:docMk/>
            <pc:sldMk cId="0" sldId="470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2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77433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0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1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r>
              <a:rPr lang="en-GB" b="0"/>
              <a:t>Contents	xx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©2020 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Data Governance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Department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©2021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Ban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Quản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trị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dữ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liệu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Viettel</a:t>
            </a:r>
            <a:endParaRPr lang="en-US" sz="900" b="0" i="0" u="none" strike="noStrike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31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41" r:id="rId29"/>
    <p:sldLayoutId id="2147483923" r:id="rId30"/>
    <p:sldLayoutId id="2147483845" r:id="rId31"/>
    <p:sldLayoutId id="2147483846" r:id="rId32"/>
    <p:sldLayoutId id="2147483870" r:id="rId33"/>
    <p:sldLayoutId id="2147483875" r:id="rId34"/>
    <p:sldLayoutId id="2147483924" r:id="rId35"/>
    <p:sldLayoutId id="2147483892" r:id="rId36"/>
    <p:sldLayoutId id="2147483894" r:id="rId37"/>
    <p:sldLayoutId id="2147483898" r:id="rId38"/>
    <p:sldLayoutId id="2147483899" r:id="rId39"/>
    <p:sldLayoutId id="2147483901" r:id="rId40"/>
    <p:sldLayoutId id="2147483904" r:id="rId41"/>
    <p:sldLayoutId id="2147483906" r:id="rId42"/>
    <p:sldLayoutId id="2147483907" r:id="rId43"/>
    <p:sldLayoutId id="2147483908" r:id="rId44"/>
    <p:sldLayoutId id="2147483917" r:id="rId45"/>
    <p:sldLayoutId id="2147483919" r:id="rId46"/>
    <p:sldLayoutId id="2147483920" r:id="rId4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eedzai.com/" TargetMode="Externa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0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054250" y="1697160"/>
            <a:ext cx="4960472" cy="209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>
                <a:solidFill>
                  <a:schemeClr val="bg2"/>
                </a:solidFill>
                <a:latin typeface="Open Sans" panose="020B0606030504020204" pitchFamily="34" charset="0"/>
              </a:rPr>
              <a:t>BANK ACCOUNT OPENING FRAUD DETECTION</a:t>
            </a:r>
            <a:endParaRPr lang="tr-TR" sz="3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C961-99D8-7B45-C61B-548C6EE7581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2" name="Hình ảnh 1" descr="Ảnh có chứa Sơ đồ, hàng, biểu đồ, số&#10;&#10;Mô tả được tự động tạo">
            <a:extLst>
              <a:ext uri="{FF2B5EF4-FFF2-40B4-BE49-F238E27FC236}">
                <a16:creationId xmlns:a16="http://schemas.microsoft.com/office/drawing/2014/main" id="{81C47740-53E6-E1DC-AF21-ABC942E1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5" y="1391898"/>
            <a:ext cx="10512547" cy="265441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C9185C4-1F43-8B7F-98F4-B933FF396815}"/>
              </a:ext>
            </a:extLst>
          </p:cNvPr>
          <p:cNvSpPr txBox="1"/>
          <p:nvPr/>
        </p:nvSpPr>
        <p:spPr>
          <a:xfrm>
            <a:off x="1086929" y="4379344"/>
            <a:ext cx="10032519" cy="12841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Lato"/>
                <a:ea typeface="Lato"/>
                <a:cs typeface="Segoe UI"/>
              </a:rPr>
              <a:t>Từ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biểu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đồ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phân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phối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của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biến</a:t>
            </a:r>
            <a:r>
              <a:rPr lang="en-US">
                <a:latin typeface="Lato"/>
                <a:ea typeface="Lato"/>
                <a:cs typeface="Segoe UI"/>
              </a:rPr>
              <a:t> "</a:t>
            </a:r>
            <a:r>
              <a:rPr lang="en-US" err="1">
                <a:latin typeface="Lato"/>
                <a:ea typeface="Lato"/>
                <a:cs typeface="Segoe UI"/>
              </a:rPr>
              <a:t>credit_risk_score</a:t>
            </a:r>
            <a:r>
              <a:rPr lang="en-US">
                <a:latin typeface="Lato"/>
                <a:ea typeface="Lato"/>
                <a:cs typeface="Segoe UI"/>
              </a:rPr>
              <a:t>" </a:t>
            </a:r>
            <a:r>
              <a:rPr lang="en-US" err="1">
                <a:latin typeface="Lato"/>
                <a:ea typeface="Lato"/>
                <a:cs typeface="Segoe UI"/>
              </a:rPr>
              <a:t>về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điểm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số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rủi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ro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tín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dụng</a:t>
            </a:r>
            <a:r>
              <a:rPr lang="en-US">
                <a:latin typeface="Lato"/>
                <a:ea typeface="Lato"/>
                <a:cs typeface="Segoe UI"/>
              </a:rPr>
              <a:t>, </a:t>
            </a:r>
            <a:r>
              <a:rPr lang="en-US" err="1">
                <a:latin typeface="Lato"/>
                <a:ea typeface="Lato"/>
                <a:cs typeface="Segoe UI"/>
              </a:rPr>
              <a:t>khách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hàng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có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điểm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số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càng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cao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thì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càng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có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khả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năng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là</a:t>
            </a:r>
            <a:r>
              <a:rPr lang="en-US">
                <a:latin typeface="Lato"/>
                <a:ea typeface="Lato"/>
                <a:cs typeface="Segoe UI"/>
              </a:rPr>
              <a:t> fraud.</a:t>
            </a:r>
            <a:endParaRPr lang="en-US">
              <a:ea typeface="Lato"/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err="1">
                <a:latin typeface="Lato"/>
                <a:ea typeface="Lato"/>
                <a:cs typeface="Segoe UI"/>
              </a:rPr>
              <a:t>Khách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hàng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có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điểm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số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rủi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ro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tín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dụng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trong</a:t>
            </a:r>
            <a:r>
              <a:rPr lang="en-US">
                <a:latin typeface="Lato"/>
                <a:ea typeface="Lato"/>
                <a:cs typeface="Segoe UI"/>
              </a:rPr>
              <a:t> </a:t>
            </a:r>
            <a:r>
              <a:rPr lang="en-US" err="1">
                <a:latin typeface="Lato"/>
                <a:ea typeface="Lato"/>
                <a:cs typeface="Segoe UI"/>
              </a:rPr>
              <a:t>lớn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hơn</a:t>
            </a:r>
            <a:r>
              <a:rPr lang="en-US">
                <a:latin typeface="Lato"/>
                <a:ea typeface="Lato"/>
                <a:cs typeface="Segoe UI"/>
              </a:rPr>
              <a:t> 150 </a:t>
            </a:r>
            <a:r>
              <a:rPr lang="en-US" err="1">
                <a:latin typeface="Lato"/>
                <a:ea typeface="Lato"/>
                <a:cs typeface="Segoe UI"/>
              </a:rPr>
              <a:t>có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tỉ</a:t>
            </a:r>
            <a:r>
              <a:rPr lang="en-US">
                <a:latin typeface="Lato"/>
                <a:ea typeface="Lato"/>
                <a:cs typeface="Segoe UI"/>
              </a:rPr>
              <a:t> </a:t>
            </a:r>
            <a:r>
              <a:rPr lang="en-US" err="1">
                <a:latin typeface="Lato"/>
                <a:ea typeface="Lato"/>
                <a:cs typeface="Segoe UI"/>
              </a:rPr>
              <a:t>lệ</a:t>
            </a:r>
            <a:r>
              <a:rPr lang="en-US">
                <a:latin typeface="Lato"/>
                <a:ea typeface="Lato"/>
                <a:cs typeface="Segoe UI"/>
              </a:rPr>
              <a:t> fraud </a:t>
            </a:r>
            <a:r>
              <a:rPr lang="en-US" err="1">
                <a:latin typeface="Lato"/>
                <a:ea typeface="Lato"/>
                <a:cs typeface="Segoe UI"/>
              </a:rPr>
              <a:t>lớn</a:t>
            </a:r>
            <a:r>
              <a:rPr lang="en-US">
                <a:latin typeface="Lato"/>
                <a:ea typeface="Lato"/>
                <a:cs typeface="Segoe UI"/>
              </a:rPr>
              <a:t> hơn.</a:t>
            </a:r>
          </a:p>
        </p:txBody>
      </p:sp>
    </p:spTree>
    <p:extLst>
      <p:ext uri="{BB962C8B-B14F-4D97-AF65-F5344CB8AC3E}">
        <p14:creationId xmlns:p14="http://schemas.microsoft.com/office/powerpoint/2010/main" val="4901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C961-99D8-7B45-C61B-548C6EE7581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9" name="Hình ảnh 8" descr="Ảnh có chứa Sơ đồ, hàng, biểu đồ&#10;&#10;Mô tả được tự động tạo">
            <a:extLst>
              <a:ext uri="{FF2B5EF4-FFF2-40B4-BE49-F238E27FC236}">
                <a16:creationId xmlns:a16="http://schemas.microsoft.com/office/drawing/2014/main" id="{BA0D96F7-C90F-8C55-5FAB-6DE41509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3" y="1503206"/>
            <a:ext cx="10512547" cy="2575573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00EF641-F4FD-8A60-7B79-2F5EB5D5818F}"/>
              </a:ext>
            </a:extLst>
          </p:cNvPr>
          <p:cNvSpPr txBox="1"/>
          <p:nvPr/>
        </p:nvSpPr>
        <p:spPr>
          <a:xfrm>
            <a:off x="770627" y="4609381"/>
            <a:ext cx="10665124" cy="7326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Lato"/>
                <a:ea typeface="Lato"/>
                <a:cs typeface="Lato"/>
              </a:rPr>
              <a:t>Biểu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đồ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phân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phối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của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biến</a:t>
            </a:r>
            <a:r>
              <a:rPr lang="en-US">
                <a:latin typeface="Lato"/>
                <a:ea typeface="Lato"/>
                <a:cs typeface="Lato"/>
              </a:rPr>
              <a:t> "</a:t>
            </a:r>
            <a:r>
              <a:rPr lang="en-US" err="1">
                <a:latin typeface="Lato"/>
                <a:ea typeface="Lato"/>
                <a:cs typeface="Lato"/>
              </a:rPr>
              <a:t>name_email_similarity</a:t>
            </a:r>
            <a:r>
              <a:rPr lang="en-US">
                <a:latin typeface="Lato"/>
                <a:ea typeface="Lato"/>
                <a:cs typeface="Lato"/>
              </a:rPr>
              <a:t>" </a:t>
            </a:r>
            <a:r>
              <a:rPr lang="en-US" err="1">
                <a:latin typeface="Lato"/>
                <a:ea typeface="Lato"/>
                <a:cs typeface="Lato"/>
              </a:rPr>
              <a:t>về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sự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giống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nhau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giữa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tên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và</a:t>
            </a:r>
            <a:r>
              <a:rPr lang="en-US">
                <a:latin typeface="Lato"/>
                <a:ea typeface="Lato"/>
                <a:cs typeface="Lato"/>
              </a:rPr>
              <a:t> email </a:t>
            </a:r>
            <a:r>
              <a:rPr lang="en-US" err="1">
                <a:latin typeface="Lato"/>
                <a:ea typeface="Lato"/>
                <a:cs typeface="Lato"/>
              </a:rPr>
              <a:t>chỉ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ra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rằng</a:t>
            </a:r>
            <a:r>
              <a:rPr lang="en-US">
                <a:latin typeface="Lato"/>
                <a:ea typeface="Lato"/>
                <a:cs typeface="Lato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err="1">
                <a:latin typeface="Segoe UI"/>
                <a:ea typeface="Lato"/>
                <a:cs typeface="Segoe UI"/>
              </a:rPr>
              <a:t>Khách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hàng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có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tên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giống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với</a:t>
            </a:r>
            <a:r>
              <a:rPr lang="en-US">
                <a:latin typeface="Segoe UI"/>
                <a:ea typeface="Lato"/>
                <a:cs typeface="Segoe UI"/>
              </a:rPr>
              <a:t> email </a:t>
            </a:r>
            <a:r>
              <a:rPr lang="en-US" err="1">
                <a:latin typeface="Segoe UI"/>
                <a:ea typeface="Lato"/>
                <a:cs typeface="Segoe UI"/>
              </a:rPr>
              <a:t>có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tỉ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lệ</a:t>
            </a:r>
            <a:r>
              <a:rPr lang="en-US">
                <a:latin typeface="Segoe UI"/>
                <a:ea typeface="Lato"/>
                <a:cs typeface="Segoe UI"/>
              </a:rPr>
              <a:t> fraud </a:t>
            </a:r>
            <a:r>
              <a:rPr lang="en-US" err="1">
                <a:latin typeface="Segoe UI"/>
                <a:ea typeface="Lato"/>
                <a:cs typeface="Segoe UI"/>
              </a:rPr>
              <a:t>thấp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hơn</a:t>
            </a:r>
            <a:r>
              <a:rPr lang="en-US">
                <a:latin typeface="Segoe UI"/>
                <a:ea typeface="Lato"/>
                <a:cs typeface="Segoe UI"/>
              </a:rPr>
              <a:t> so </a:t>
            </a:r>
            <a:r>
              <a:rPr lang="en-US" err="1">
                <a:latin typeface="Segoe UI"/>
                <a:ea typeface="Lato"/>
                <a:cs typeface="Segoe UI"/>
              </a:rPr>
              <a:t>với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khách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hàng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có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tên</a:t>
            </a:r>
            <a:r>
              <a:rPr lang="en-US">
                <a:latin typeface="Segoe UI"/>
                <a:ea typeface="Lato"/>
                <a:cs typeface="Segoe UI"/>
              </a:rPr>
              <a:t> </a:t>
            </a:r>
            <a:r>
              <a:rPr lang="en-US" err="1">
                <a:latin typeface="Segoe UI"/>
                <a:ea typeface="Lato"/>
                <a:cs typeface="Segoe UI"/>
              </a:rPr>
              <a:t>khác</a:t>
            </a:r>
            <a:r>
              <a:rPr lang="en-US">
                <a:latin typeface="Segoe UI"/>
                <a:ea typeface="Lato"/>
                <a:cs typeface="Segoe UI"/>
              </a:rPr>
              <a:t> email.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D6BEBF1A-7B32-9088-C551-2DE08409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93129"/>
            <a:ext cx="10905066" cy="2671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4DAA1-1B65-D5C3-812B-73954852F02E}"/>
              </a:ext>
            </a:extLst>
          </p:cNvPr>
          <p:cNvSpPr txBox="1"/>
          <p:nvPr/>
        </p:nvSpPr>
        <p:spPr>
          <a:xfrm>
            <a:off x="643467" y="5225143"/>
            <a:ext cx="6625532" cy="86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/>
              <a:t>BC has the most number of fraud (~2500 records)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/>
              <a:t>BA is the class with highest fraud rate with 3% among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1ADE-73B6-1C0C-A8A7-D6E07A1EE78C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8760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04- Data Preparation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83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4BD3E80-3F78-E592-558B-1385D0414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97"/>
            <a:ext cx="4075007" cy="2241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BD0FD-B85F-0DA2-7213-2D65B785CF96}"/>
              </a:ext>
            </a:extLst>
          </p:cNvPr>
          <p:cNvSpPr txBox="1"/>
          <p:nvPr/>
        </p:nvSpPr>
        <p:spPr>
          <a:xfrm>
            <a:off x="829963" y="826765"/>
            <a:ext cx="2840182" cy="86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Handle Missing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67027-3338-20C2-9AE0-81C6F3C12A0A}"/>
              </a:ext>
            </a:extLst>
          </p:cNvPr>
          <p:cNvSpPr txBox="1"/>
          <p:nvPr/>
        </p:nvSpPr>
        <p:spPr>
          <a:xfrm>
            <a:off x="7282250" y="2378451"/>
            <a:ext cx="211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i="1"/>
              <a:t>Handle Missing Data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5D32D-2201-7128-1DCF-C6BCC1FEFA14}"/>
              </a:ext>
            </a:extLst>
          </p:cNvPr>
          <p:cNvSpPr txBox="1"/>
          <p:nvPr/>
        </p:nvSpPr>
        <p:spPr>
          <a:xfrm>
            <a:off x="829963" y="3201828"/>
            <a:ext cx="2840182" cy="45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Handle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9A8E0-478F-32B5-2010-F96E117E0032}"/>
              </a:ext>
            </a:extLst>
          </p:cNvPr>
          <p:cNvSpPr txBox="1"/>
          <p:nvPr/>
        </p:nvSpPr>
        <p:spPr>
          <a:xfrm>
            <a:off x="6096000" y="2967335"/>
            <a:ext cx="5343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In this usecase, outliers are not processed because:</a:t>
            </a:r>
          </a:p>
          <a:p>
            <a:pPr marL="285750" indent="-285750">
              <a:buFontTx/>
              <a:buChar char="-"/>
            </a:pPr>
            <a:r>
              <a:rPr lang="en-VN"/>
              <a:t>Tree-based models are robust to outliers</a:t>
            </a:r>
          </a:p>
          <a:p>
            <a:pPr marL="285750" indent="-285750">
              <a:buFontTx/>
              <a:buChar char="-"/>
            </a:pPr>
            <a:r>
              <a:rPr lang="en-VN"/>
              <a:t>Data is reasonable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CECA-47FC-DF73-8E25-51308A462E77}"/>
              </a:ext>
            </a:extLst>
          </p:cNvPr>
          <p:cNvSpPr txBox="1"/>
          <p:nvPr/>
        </p:nvSpPr>
        <p:spPr>
          <a:xfrm>
            <a:off x="829963" y="4941945"/>
            <a:ext cx="3816178" cy="61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kern="1200">
                <a:solidFill>
                  <a:srgbClr val="D51931"/>
                </a:solidFill>
                <a:latin typeface="+mj-lt"/>
                <a:ea typeface="+mj-ea"/>
                <a:cs typeface="+mj-cs"/>
              </a:rPr>
              <a:t>Handle Categorical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1AD99-1377-DE60-E9DD-211BA14ACCE5}"/>
              </a:ext>
            </a:extLst>
          </p:cNvPr>
          <p:cNvSpPr txBox="1"/>
          <p:nvPr/>
        </p:nvSpPr>
        <p:spPr>
          <a:xfrm>
            <a:off x="6096000" y="4789577"/>
            <a:ext cx="204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One-hot Encoding</a:t>
            </a:r>
          </a:p>
          <a:p>
            <a:endParaRPr lang="en-VN"/>
          </a:p>
          <a:p>
            <a:r>
              <a:rPr lang="en-VN"/>
              <a:t>Label Encoding</a:t>
            </a:r>
          </a:p>
        </p:txBody>
      </p:sp>
    </p:spTree>
    <p:extLst>
      <p:ext uri="{BB962C8B-B14F-4D97-AF65-F5344CB8AC3E}">
        <p14:creationId xmlns:p14="http://schemas.microsoft.com/office/powerpoint/2010/main" val="195187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05- Model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34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5C30917-4E20-0BF0-E0B8-047AD75E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55" y="955432"/>
            <a:ext cx="3369788" cy="494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CB272-71DA-8684-01B9-4F3E28737653}"/>
              </a:ext>
            </a:extLst>
          </p:cNvPr>
          <p:cNvSpPr txBox="1"/>
          <p:nvPr/>
        </p:nvSpPr>
        <p:spPr>
          <a:xfrm>
            <a:off x="8918892" y="6005178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i="1"/>
              <a:t>Model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80E23-9AAA-D30D-4A50-DBB124F57CEA}"/>
              </a:ext>
            </a:extLst>
          </p:cNvPr>
          <p:cNvSpPr txBox="1"/>
          <p:nvPr/>
        </p:nvSpPr>
        <p:spPr>
          <a:xfrm>
            <a:off x="914400" y="1299219"/>
            <a:ext cx="2191626" cy="1878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000">
                <a:solidFill>
                  <a:srgbClr val="D51931"/>
                </a:solidFill>
              </a:rPr>
              <a:t>Models: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LightGBM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XGBoost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0F6E5-9BB7-D626-3348-81490E0D7832}"/>
              </a:ext>
            </a:extLst>
          </p:cNvPr>
          <p:cNvSpPr txBox="1"/>
          <p:nvPr/>
        </p:nvSpPr>
        <p:spPr>
          <a:xfrm>
            <a:off x="914400" y="3657600"/>
            <a:ext cx="4703532" cy="2339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000">
                <a:solidFill>
                  <a:srgbClr val="D51931"/>
                </a:solidFill>
              </a:rPr>
              <a:t>Pros: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>
                <a:solidFill>
                  <a:schemeClr val="tx1">
                    <a:lumMod val="50000"/>
                  </a:schemeClr>
                </a:solidFill>
              </a:rPr>
              <a:t>Can easily handle categorical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>
                <a:solidFill>
                  <a:schemeClr val="tx1">
                    <a:lumMod val="50000"/>
                  </a:schemeClr>
                </a:solidFill>
              </a:rPr>
              <a:t>Explainable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>
                <a:solidFill>
                  <a:schemeClr val="tx1">
                    <a:lumMod val="50000"/>
                  </a:schemeClr>
                </a:solidFill>
              </a:rPr>
              <a:t>Robust to missing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>
                <a:solidFill>
                  <a:schemeClr val="tx1">
                    <a:lumMod val="50000"/>
                  </a:schemeClr>
                </a:solidFill>
              </a:rPr>
              <a:t>Best models among others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D401-87BC-C873-FE52-05F2ED2CEC12}"/>
              </a:ext>
            </a:extLst>
          </p:cNvPr>
          <p:cNvSpPr txBox="1"/>
          <p:nvPr/>
        </p:nvSpPr>
        <p:spPr>
          <a:xfrm>
            <a:off x="421112" y="234270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6307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1A4870-FF7B-6DAB-B940-C31E65A2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62" y="542046"/>
            <a:ext cx="6515982" cy="3238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39B0-EB43-B697-D902-6D75326CDD0E}"/>
              </a:ext>
            </a:extLst>
          </p:cNvPr>
          <p:cNvSpPr txBox="1"/>
          <p:nvPr/>
        </p:nvSpPr>
        <p:spPr>
          <a:xfrm>
            <a:off x="421112" y="1472066"/>
            <a:ext cx="3965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/>
              <a:t>Metric:</a:t>
            </a:r>
            <a:r>
              <a:rPr lang="en-VN"/>
              <a:t> Recall @5% FPR</a:t>
            </a:r>
          </a:p>
          <a:p>
            <a:r>
              <a:rPr lang="en-VN" b="1"/>
              <a:t>Reason: </a:t>
            </a:r>
            <a:r>
              <a:rPr lang="en-VN"/>
              <a:t>With imbalanced class, </a:t>
            </a:r>
          </a:p>
          <a:p>
            <a:r>
              <a:rPr lang="en-VN"/>
              <a:t>accuracy is not an adequate metric </a:t>
            </a:r>
          </a:p>
          <a:p>
            <a:r>
              <a:rPr lang="en-VN"/>
              <a:t>(as recommended in the paper)</a:t>
            </a:r>
          </a:p>
          <a:p>
            <a:endParaRPr lang="en-VN" b="1"/>
          </a:p>
          <a:p>
            <a:r>
              <a:rPr lang="en-VN"/>
              <a:t>However, the metric can be changed </a:t>
            </a:r>
          </a:p>
          <a:p>
            <a:r>
              <a:rPr lang="en-VN"/>
              <a:t>due to different purposes. </a:t>
            </a:r>
          </a:p>
          <a:p>
            <a:r>
              <a:rPr lang="en-US" b="1"/>
              <a:t>E.g.,</a:t>
            </a:r>
            <a:r>
              <a:rPr lang="en-VN"/>
              <a:t> maximize Recall for lower risk, </a:t>
            </a:r>
          </a:p>
          <a:p>
            <a:r>
              <a:rPr lang="en-US"/>
              <a:t>m</a:t>
            </a:r>
            <a:r>
              <a:rPr lang="en-VN"/>
              <a:t>aximize Precision for higher risk.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22AAAAD-E0B7-30C2-23F1-30DBFCA78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64606"/>
              </p:ext>
            </p:extLst>
          </p:nvPr>
        </p:nvGraphicFramePr>
        <p:xfrm>
          <a:off x="421112" y="4771073"/>
          <a:ext cx="3444832" cy="1590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73">
                  <a:extLst>
                    <a:ext uri="{9D8B030D-6E8A-4147-A177-3AD203B41FA5}">
                      <a16:colId xmlns:a16="http://schemas.microsoft.com/office/drawing/2014/main" val="1244893779"/>
                    </a:ext>
                  </a:extLst>
                </a:gridCol>
                <a:gridCol w="1915159">
                  <a:extLst>
                    <a:ext uri="{9D8B030D-6E8A-4147-A177-3AD203B41FA5}">
                      <a16:colId xmlns:a16="http://schemas.microsoft.com/office/drawing/2014/main" val="3463000914"/>
                    </a:ext>
                  </a:extLst>
                </a:gridCol>
              </a:tblGrid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Recall @5% FPR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48584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LightGBM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36522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36939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877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95B5EC-23E0-6813-F1E8-AFC58DB67C2E}"/>
              </a:ext>
            </a:extLst>
          </p:cNvPr>
          <p:cNvSpPr txBox="1"/>
          <p:nvPr/>
        </p:nvSpPr>
        <p:spPr>
          <a:xfrm>
            <a:off x="1567382" y="6338167"/>
            <a:ext cx="122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i="1"/>
              <a:t>Evaluation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B5F61-AB79-6DB7-8EE4-7A63A9FCBC5A}"/>
              </a:ext>
            </a:extLst>
          </p:cNvPr>
          <p:cNvSpPr txBox="1"/>
          <p:nvPr/>
        </p:nvSpPr>
        <p:spPr>
          <a:xfrm>
            <a:off x="421112" y="234270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</a:rPr>
              <a:t>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FE89-E36C-A024-7558-053E2D5F1772}"/>
              </a:ext>
            </a:extLst>
          </p:cNvPr>
          <p:cNvSpPr txBox="1"/>
          <p:nvPr/>
        </p:nvSpPr>
        <p:spPr>
          <a:xfrm>
            <a:off x="7925679" y="3780390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Feature Importance</a:t>
            </a:r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07DECD31-D1D3-6A42-1F75-4D4B53209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62" y="4211798"/>
            <a:ext cx="2954070" cy="2176339"/>
          </a:xfrm>
          <a:prstGeom prst="rect">
            <a:avLst/>
          </a:prstGeom>
        </p:spPr>
      </p:pic>
      <p:pic>
        <p:nvPicPr>
          <p:cNvPr id="12" name="Picture 11" descr="A line graph with numbers and lines&#10;&#10;Description automatically generated">
            <a:extLst>
              <a:ext uri="{FF2B5EF4-FFF2-40B4-BE49-F238E27FC236}">
                <a16:creationId xmlns:a16="http://schemas.microsoft.com/office/drawing/2014/main" id="{F2288AA7-AC50-9777-CEDE-BB8007F1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48" y="4123267"/>
            <a:ext cx="3126896" cy="231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84CBF2-4014-F388-FD99-932685EA2798}"/>
              </a:ext>
            </a:extLst>
          </p:cNvPr>
          <p:cNvSpPr txBox="1"/>
          <p:nvPr/>
        </p:nvSpPr>
        <p:spPr>
          <a:xfrm>
            <a:off x="7232515" y="6338167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Partial Dependence plots</a:t>
            </a:r>
            <a:endParaRPr lang="en-VN" sz="1200" i="1"/>
          </a:p>
        </p:txBody>
      </p:sp>
    </p:spTree>
    <p:extLst>
      <p:ext uri="{BB962C8B-B14F-4D97-AF65-F5344CB8AC3E}">
        <p14:creationId xmlns:p14="http://schemas.microsoft.com/office/powerpoint/2010/main" val="37037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06- Deployment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15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B601F-4E7B-A39C-7AD5-477E2A5CE8AA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AA3CB9-C227-854C-07C2-66314008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81" y="148167"/>
            <a:ext cx="3248025" cy="6561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E7240-D407-E41B-E5DD-3097AC68E2AA}"/>
              </a:ext>
            </a:extLst>
          </p:cNvPr>
          <p:cNvSpPr txBox="1"/>
          <p:nvPr/>
        </p:nvSpPr>
        <p:spPr>
          <a:xfrm>
            <a:off x="638175" y="4190035"/>
            <a:ext cx="5052883" cy="128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/>
              <a:t>The system can return result in real time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/>
              <a:t>The model will be updated whenever there’s new data (daily, weekly, monthly, …)</a:t>
            </a:r>
          </a:p>
        </p:txBody>
      </p:sp>
    </p:spTree>
    <p:extLst>
      <p:ext uri="{BB962C8B-B14F-4D97-AF65-F5344CB8AC3E}">
        <p14:creationId xmlns:p14="http://schemas.microsoft.com/office/powerpoint/2010/main" val="4178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197425" y="2159179"/>
            <a:ext cx="3633862" cy="2539641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Introduction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Business Understanding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Data Understanding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Data Preparation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Model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Deployment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83501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6000">
                <a:solidFill>
                  <a:schemeClr val="bg2"/>
                </a:solidFill>
                <a:latin typeface="Open Sans" panose="020B06060305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F7DE81F-2785-5DBA-EA8D-5DB47DF7E4E4}"/>
              </a:ext>
            </a:extLst>
          </p:cNvPr>
          <p:cNvSpPr txBox="1">
            <a:spLocks/>
          </p:cNvSpPr>
          <p:nvPr/>
        </p:nvSpPr>
        <p:spPr>
          <a:xfrm>
            <a:off x="0" y="2243425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2800" b="1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Dashboard</a:t>
            </a:r>
            <a:endParaRPr lang="en-US" sz="2800" b="1" kern="1200">
              <a:solidFill>
                <a:schemeClr val="tx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7BA60C-FADD-8094-A2EB-B06C4C98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224819"/>
            <a:ext cx="7888940" cy="63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01- Introduction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61251-E219-C0B9-50D5-855E748566B7}"/>
              </a:ext>
            </a:extLst>
          </p:cNvPr>
          <p:cNvSpPr txBox="1"/>
          <p:nvPr/>
        </p:nvSpPr>
        <p:spPr>
          <a:xfrm>
            <a:off x="733168" y="4353178"/>
            <a:ext cx="8919429" cy="128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/>
              <a:t>About the dataset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/>
              <a:t>Dataset is provided by </a:t>
            </a:r>
            <a:r>
              <a:rPr lang="en-VN">
                <a:hlinkClick r:id="rId2"/>
              </a:rPr>
              <a:t>feedzai</a:t>
            </a:r>
            <a:r>
              <a:rPr lang="en-VN"/>
              <a:t> - </a:t>
            </a:r>
            <a:r>
              <a:rPr lang="en-US"/>
              <a:t>the market leader in fighting financial crime with AI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Contains 1 million rows, 31 features</a:t>
            </a:r>
            <a:endParaRPr lang="en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040E0-B7D6-8EBD-BAAE-EE20140E7E7A}"/>
              </a:ext>
            </a:extLst>
          </p:cNvPr>
          <p:cNvSpPr txBox="1"/>
          <p:nvPr/>
        </p:nvSpPr>
        <p:spPr>
          <a:xfrm>
            <a:off x="733168" y="313037"/>
            <a:ext cx="246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ED612-BB6D-05FE-F84D-0095E4A3FEAC}"/>
              </a:ext>
            </a:extLst>
          </p:cNvPr>
          <p:cNvSpPr txBox="1"/>
          <p:nvPr/>
        </p:nvSpPr>
        <p:spPr>
          <a:xfrm>
            <a:off x="733168" y="1252491"/>
            <a:ext cx="7984878" cy="2530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What is Account Opening Fraud?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New Account Fraud is a form of identity fraud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It involves a fraudster applying for a new account in someone’s name for a</a:t>
            </a:r>
          </a:p>
          <a:p>
            <a:pPr>
              <a:lnSpc>
                <a:spcPct val="150000"/>
              </a:lnSpc>
            </a:pPr>
            <a:r>
              <a:rPr lang="en-US"/>
              <a:t>service using fake identities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/>
              <a:t>Obtain credit or make purchases using the stolen identity</a:t>
            </a:r>
          </a:p>
          <a:p>
            <a:pPr>
              <a:lnSpc>
                <a:spcPct val="150000"/>
              </a:lnSpc>
            </a:pPr>
            <a:r>
              <a:rPr lang="en-US"/>
              <a:t>=&gt; Financial damage</a:t>
            </a:r>
          </a:p>
        </p:txBody>
      </p:sp>
    </p:spTree>
    <p:extLst>
      <p:ext uri="{BB962C8B-B14F-4D97-AF65-F5344CB8AC3E}">
        <p14:creationId xmlns:p14="http://schemas.microsoft.com/office/powerpoint/2010/main" val="36694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02- Business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Understanding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28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7E4D3E0-B74B-AC0E-7A8F-B9540B0C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4056"/>
            <a:ext cx="5809154" cy="16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3C4B7-8743-46AE-3BD7-3D50B8CEA6B4}"/>
              </a:ext>
            </a:extLst>
          </p:cNvPr>
          <p:cNvSpPr txBox="1"/>
          <p:nvPr/>
        </p:nvSpPr>
        <p:spPr>
          <a:xfrm>
            <a:off x="1706172" y="4300150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Process of opening a bank account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678D9D-C2E6-F825-5D34-0DA7977A6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54230"/>
              </p:ext>
            </p:extLst>
          </p:nvPr>
        </p:nvGraphicFramePr>
        <p:xfrm>
          <a:off x="6096000" y="134481"/>
          <a:ext cx="5460787" cy="6446520"/>
        </p:xfrm>
        <a:graphic>
          <a:graphicData uri="http://schemas.openxmlformats.org/drawingml/2006/table">
            <a:tbl>
              <a:tblPr/>
              <a:tblGrid>
                <a:gridCol w="1082052">
                  <a:extLst>
                    <a:ext uri="{9D8B030D-6E8A-4147-A177-3AD203B41FA5}">
                      <a16:colId xmlns:a16="http://schemas.microsoft.com/office/drawing/2014/main" val="2953199227"/>
                    </a:ext>
                  </a:extLst>
                </a:gridCol>
                <a:gridCol w="3015390">
                  <a:extLst>
                    <a:ext uri="{9D8B030D-6E8A-4147-A177-3AD203B41FA5}">
                      <a16:colId xmlns:a16="http://schemas.microsoft.com/office/drawing/2014/main" val="2036579551"/>
                    </a:ext>
                  </a:extLst>
                </a:gridCol>
                <a:gridCol w="1363345">
                  <a:extLst>
                    <a:ext uri="{9D8B030D-6E8A-4147-A177-3AD203B41FA5}">
                      <a16:colId xmlns:a16="http://schemas.microsoft.com/office/drawing/2014/main" val="2975670639"/>
                    </a:ext>
                  </a:extLst>
                </a:gridCol>
              </a:tblGrid>
              <a:tr h="83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Business term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Detail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Related features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477756"/>
                  </a:ext>
                </a:extLst>
              </a:tr>
              <a:tr h="812298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Fraudulent bank account application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A positive value (fraud_bool=1) represents a fraudulent bank account application. A negative value (fraud_bool=0) represents a legitimate bank account application.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Fraudulent bank account application is the process of a fraudster signing up for an account, such as a bank account, using a false identity. That false identity may be a product of them creating a completely fake identity (identity fraud), logging in using another user’s login credentials without authorization (account takeover) or using a combination of fake and real identity information (identity manipulation).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Label: fraud_bool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870012"/>
                  </a:ext>
                </a:extLst>
              </a:tr>
              <a:tr h="439915"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Required information/documents to open a new bank account: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Identification: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Passport w/photo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Driver’s License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Social Security Card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Birth Certificate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700">
                        <a:effectLst/>
                      </a:endParaRP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980706"/>
                  </a:ext>
                </a:extLst>
              </a:tr>
              <a:tr h="546276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Personal information: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Date of birth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Phone number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Email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Physical address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Income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Employment status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income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name_email_similarity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customer_age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date_of_birth_distinct_emails_4w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employment_status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email_is_free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housing_status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phone_home_valid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phone_mobile_valid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472727"/>
                  </a:ext>
                </a:extLst>
              </a:tr>
              <a:tr h="104895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Proof of address: can be one of the following documents: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Water, electricity, gas, telephone, or Internet bill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Credit card bill or statement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Bank statement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Bank reference letter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Mortgage statement or contract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Letter issued by a public authority (e.g., a courthouse)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Company pay slip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Car or home insurance policy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Car registration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Authorized change of address form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Letter of employment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Official letter from an educational institution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Municipality bill or government tax letter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Driver’s license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Residence permit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Lease agreement for your residence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prev_address_months_count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current_address_months_count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73034"/>
                  </a:ext>
                </a:extLst>
              </a:tr>
              <a:tr h="16784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Other information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bank_months_count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has_other_cards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57956"/>
                  </a:ext>
                </a:extLst>
              </a:tr>
              <a:tr h="756338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Information related to the process of opening a bank account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Credit risk score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Initial deposit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Customer's device information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...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credit_risk_score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days_since_request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intended_balcon_amount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payment_type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proposed_credit_limit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foreign_request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source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session_length_in_minutes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device_os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keep_alive_session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device_distinct_emails_8w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device_fraud_count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661776"/>
                  </a:ext>
                </a:extLst>
              </a:tr>
              <a:tr h="332510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Information related to bank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Number of applications made in the selected bank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>
                          <a:effectLst/>
                        </a:rPr>
                        <a:t>zip_count_4w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velocity_6h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velocity_24h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velocity_4w 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bank_branch_count_8w</a:t>
                      </a:r>
                    </a:p>
                  </a:txBody>
                  <a:tcPr marL="6569" marR="6569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979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FA18DBC-5029-6E39-D207-01C5AA60F694}"/>
              </a:ext>
            </a:extLst>
          </p:cNvPr>
          <p:cNvSpPr txBox="1"/>
          <p:nvPr/>
        </p:nvSpPr>
        <p:spPr>
          <a:xfrm>
            <a:off x="8294914" y="6581001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Business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562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</a:rPr>
              <a:t>03- Data Understanding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12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/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Undestanding</a:t>
            </a:r>
            <a:endParaRPr lang="en-US" sz="31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803402-D4CC-C549-09CA-4358963CA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26251"/>
              </p:ext>
            </p:extLst>
          </p:nvPr>
        </p:nvGraphicFramePr>
        <p:xfrm>
          <a:off x="4207933" y="795818"/>
          <a:ext cx="7347539" cy="5381564"/>
        </p:xfrm>
        <a:graphic>
          <a:graphicData uri="http://schemas.openxmlformats.org/drawingml/2006/table">
            <a:tbl>
              <a:tblPr firstRow="1" bandRow="1"/>
              <a:tblGrid>
                <a:gridCol w="381815">
                  <a:extLst>
                    <a:ext uri="{9D8B030D-6E8A-4147-A177-3AD203B41FA5}">
                      <a16:colId xmlns:a16="http://schemas.microsoft.com/office/drawing/2014/main" val="188912868"/>
                    </a:ext>
                  </a:extLst>
                </a:gridCol>
                <a:gridCol w="2035156">
                  <a:extLst>
                    <a:ext uri="{9D8B030D-6E8A-4147-A177-3AD203B41FA5}">
                      <a16:colId xmlns:a16="http://schemas.microsoft.com/office/drawing/2014/main" val="1696679397"/>
                    </a:ext>
                  </a:extLst>
                </a:gridCol>
                <a:gridCol w="2518276">
                  <a:extLst>
                    <a:ext uri="{9D8B030D-6E8A-4147-A177-3AD203B41FA5}">
                      <a16:colId xmlns:a16="http://schemas.microsoft.com/office/drawing/2014/main" val="2374748856"/>
                    </a:ext>
                  </a:extLst>
                </a:gridCol>
                <a:gridCol w="584265">
                  <a:extLst>
                    <a:ext uri="{9D8B030D-6E8A-4147-A177-3AD203B41FA5}">
                      <a16:colId xmlns:a16="http://schemas.microsoft.com/office/drawing/2014/main" val="3657030029"/>
                    </a:ext>
                  </a:extLst>
                </a:gridCol>
                <a:gridCol w="718133">
                  <a:extLst>
                    <a:ext uri="{9D8B030D-6E8A-4147-A177-3AD203B41FA5}">
                      <a16:colId xmlns:a16="http://schemas.microsoft.com/office/drawing/2014/main" val="3589127467"/>
                    </a:ext>
                  </a:extLst>
                </a:gridCol>
                <a:gridCol w="1109894">
                  <a:extLst>
                    <a:ext uri="{9D8B030D-6E8A-4147-A177-3AD203B41FA5}">
                      <a16:colId xmlns:a16="http://schemas.microsoft.com/office/drawing/2014/main" val="3843682664"/>
                    </a:ext>
                  </a:extLst>
                </a:gridCol>
              </a:tblGrid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Definition/Descriptions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86311"/>
                  </a:ext>
                </a:extLst>
              </a:tr>
              <a:tr h="2180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fraud_bool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Fraud label (1 if fraud, 0 if legit)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0; 1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[-1, 31]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257069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income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Annual income of the applicant in quantiles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0; 1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00426"/>
                  </a:ext>
                </a:extLst>
              </a:tr>
              <a:tr h="5714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name_email_similarity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Metric of similarity between email and applicant’s name. Higher values represent higher similarity.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[200, 2000]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02551"/>
                  </a:ext>
                </a:extLst>
              </a:tr>
              <a:tr h="9248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prev_address_months_count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Number of months in previous registered address of the applicant, i.e., the applicant’s previous residence, if applicable (-1 is a missing value)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[-1, 380]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0; 1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81321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payment_type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Credit payment plan type: 5 possible (annonymized) values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[-1, 406]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INTERNET, TELEAPP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936178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customer_age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Applicant’s age in bins per decade (e.g, 20-29 is represented as 20)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[10, 90]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[-1, 107]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12862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days_since_request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Number of days passed since application was done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[0, 78]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Windows, Macintox, Linux, X11, other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08700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intended_balcon_amount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Initial transferred amount for application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[-1, 108]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0; 1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16414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credit_risk_score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Internal score of application risk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[-176, 387]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[0, 3]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241403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session_length_in_minutes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Length of user session in banking website in minutes.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[-1, 107]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[0, 1]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603007"/>
                  </a:ext>
                </a:extLst>
              </a:tr>
              <a:tr h="3947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has_other_cards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If applicant has other cards from the same banking company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 panose="020B0604020202020204" pitchFamily="34" charset="0"/>
                        </a:rPr>
                        <a:t>0; 1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Arial" panose="020B0604020202020204" pitchFamily="34" charset="0"/>
                        </a:rPr>
                        <a:t>[0, 7]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1783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7FBEE0-BA41-C162-C0F0-EF9FD8D466D6}"/>
              </a:ext>
            </a:extLst>
          </p:cNvPr>
          <p:cNvSpPr txBox="1"/>
          <p:nvPr/>
        </p:nvSpPr>
        <p:spPr>
          <a:xfrm>
            <a:off x="7447006" y="6236043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Data Understanding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/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Quality Assessment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65E2DF-1DB5-4F5B-3257-FA0D5BED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7227"/>
              </p:ext>
            </p:extLst>
          </p:nvPr>
        </p:nvGraphicFramePr>
        <p:xfrm>
          <a:off x="4206283" y="1760319"/>
          <a:ext cx="7347542" cy="3337361"/>
        </p:xfrm>
        <a:graphic>
          <a:graphicData uri="http://schemas.openxmlformats.org/drawingml/2006/table">
            <a:tbl>
              <a:tblPr/>
              <a:tblGrid>
                <a:gridCol w="1915019">
                  <a:extLst>
                    <a:ext uri="{9D8B030D-6E8A-4147-A177-3AD203B41FA5}">
                      <a16:colId xmlns:a16="http://schemas.microsoft.com/office/drawing/2014/main" val="3459249149"/>
                    </a:ext>
                  </a:extLst>
                </a:gridCol>
                <a:gridCol w="576785">
                  <a:extLst>
                    <a:ext uri="{9D8B030D-6E8A-4147-A177-3AD203B41FA5}">
                      <a16:colId xmlns:a16="http://schemas.microsoft.com/office/drawing/2014/main" val="3516674138"/>
                    </a:ext>
                  </a:extLst>
                </a:gridCol>
                <a:gridCol w="620996">
                  <a:extLst>
                    <a:ext uri="{9D8B030D-6E8A-4147-A177-3AD203B41FA5}">
                      <a16:colId xmlns:a16="http://schemas.microsoft.com/office/drawing/2014/main" val="798874011"/>
                    </a:ext>
                  </a:extLst>
                </a:gridCol>
                <a:gridCol w="629498">
                  <a:extLst>
                    <a:ext uri="{9D8B030D-6E8A-4147-A177-3AD203B41FA5}">
                      <a16:colId xmlns:a16="http://schemas.microsoft.com/office/drawing/2014/main" val="674026170"/>
                    </a:ext>
                  </a:extLst>
                </a:gridCol>
                <a:gridCol w="508768">
                  <a:extLst>
                    <a:ext uri="{9D8B030D-6E8A-4147-A177-3AD203B41FA5}">
                      <a16:colId xmlns:a16="http://schemas.microsoft.com/office/drawing/2014/main" val="2909235331"/>
                    </a:ext>
                  </a:extLst>
                </a:gridCol>
                <a:gridCol w="583586">
                  <a:extLst>
                    <a:ext uri="{9D8B030D-6E8A-4147-A177-3AD203B41FA5}">
                      <a16:colId xmlns:a16="http://schemas.microsoft.com/office/drawing/2014/main" val="4253492381"/>
                    </a:ext>
                  </a:extLst>
                </a:gridCol>
                <a:gridCol w="583586">
                  <a:extLst>
                    <a:ext uri="{9D8B030D-6E8A-4147-A177-3AD203B41FA5}">
                      <a16:colId xmlns:a16="http://schemas.microsoft.com/office/drawing/2014/main" val="372728230"/>
                    </a:ext>
                  </a:extLst>
                </a:gridCol>
                <a:gridCol w="583586">
                  <a:extLst>
                    <a:ext uri="{9D8B030D-6E8A-4147-A177-3AD203B41FA5}">
                      <a16:colId xmlns:a16="http://schemas.microsoft.com/office/drawing/2014/main" val="3580157287"/>
                    </a:ext>
                  </a:extLst>
                </a:gridCol>
                <a:gridCol w="683912">
                  <a:extLst>
                    <a:ext uri="{9D8B030D-6E8A-4147-A177-3AD203B41FA5}">
                      <a16:colId xmlns:a16="http://schemas.microsoft.com/office/drawing/2014/main" val="4048330651"/>
                    </a:ext>
                  </a:extLst>
                </a:gridCol>
                <a:gridCol w="661806">
                  <a:extLst>
                    <a:ext uri="{9D8B030D-6E8A-4147-A177-3AD203B41FA5}">
                      <a16:colId xmlns:a16="http://schemas.microsoft.com/office/drawing/2014/main" val="2023502819"/>
                    </a:ext>
                  </a:extLst>
                </a:gridCol>
              </a:tblGrid>
              <a:tr h="26445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type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No, unique values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Distribution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missing values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outliers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82278"/>
                  </a:ext>
                </a:extLst>
              </a:tr>
              <a:tr h="264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p50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58119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income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0,10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0,30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0,60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0,80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0,90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15163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name_email_similarity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998687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0,21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0,49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5435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prev_address_months_count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374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399,00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76,2%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832884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payment_type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object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07268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customer_age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1842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days_since_request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988853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76,58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9,1%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494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intended_balcon_amount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994836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-15,74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-1,18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-0,83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-0,07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112,70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24,7%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9802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credit_risk_score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545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-177,00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388,00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20307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session_length_in_minutes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994951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3,15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5,25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9,37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85,57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7,4%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17925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has_other_cards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 panose="020B0604020202020204" pitchFamily="34" charset="0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 panose="020B0604020202020204" pitchFamily="34" charset="0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VN" sz="1900">
                        <a:effectLst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7262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0FDF4B-A08B-338E-EA62-1F3DD6615DD6}"/>
              </a:ext>
            </a:extLst>
          </p:cNvPr>
          <p:cNvSpPr txBox="1"/>
          <p:nvPr/>
        </p:nvSpPr>
        <p:spPr>
          <a:xfrm>
            <a:off x="7290487" y="5097680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Data Quality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4719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1550</Words>
  <Application>Microsoft Macintosh PowerPoint</Application>
  <PresentationFormat>Widescreen</PresentationFormat>
  <Paragraphs>285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Lato</vt:lpstr>
      <vt:lpstr>Lato Black</vt:lpstr>
      <vt:lpstr>Montserrat</vt:lpstr>
      <vt:lpstr>Open Sans</vt:lpstr>
      <vt:lpstr>Open Sans Light</vt:lpstr>
      <vt:lpstr>Open Sans Semibold</vt:lpstr>
      <vt:lpstr>Raleway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Tung Son</cp:lastModifiedBy>
  <cp:revision>1</cp:revision>
  <dcterms:created xsi:type="dcterms:W3CDTF">2015-02-03T13:50:57Z</dcterms:created>
  <dcterms:modified xsi:type="dcterms:W3CDTF">2023-10-25T02:47:59Z</dcterms:modified>
</cp:coreProperties>
</file>